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1dade6f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1dade6f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e41ef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e41ef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75fb2013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75fb2013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5fb201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75fb201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5fb2013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75fb2013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0679b2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0679b2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2bd380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2bd380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dc43c88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dc43c88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1cb76ae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1cb76ae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75fb2013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75fb201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1cb76ae0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1cb76ae0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5fb201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75fb201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1cb76ae0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1cb76ae0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5fb201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75fb201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1dade6f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1dade6f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1300"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thz-ins.org/content/w10.assignment.zip" TargetMode="External"/><Relationship Id="rId4" Type="http://schemas.openxmlformats.org/officeDocument/2006/relationships/hyperlink" Target="https://en.wikipedia.org/wiki/CRE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Bioinformatic approaches to regulatory genomics and epigenomics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071840"/>
            <a:ext cx="8520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376-​1347-00L  |  week 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Pierre-Luc Germain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5050"/>
            <a:ext cx="1921075" cy="7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34439"/>
          <a:stretch/>
        </p:blipFill>
        <p:spPr>
          <a:xfrm>
            <a:off x="152400" y="627866"/>
            <a:ext cx="8839200" cy="45007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152400" y="4759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(Steffen and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rgbClr val="666666"/>
                </a:solidFill>
              </a:rPr>
              <a:t>Ringrose 2014)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83100" y="64025"/>
            <a:ext cx="8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Competition between Polycomb (PcG) and Trithorax (Trx) protein groups</a:t>
            </a:r>
            <a:endParaRPr sz="21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47246" t="0"/>
          <a:stretch/>
        </p:blipFill>
        <p:spPr>
          <a:xfrm>
            <a:off x="0" y="-6150"/>
            <a:ext cx="2607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-60475" y="48504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(Schuettengruber et al., 2017)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195600" y="885600"/>
            <a:ext cx="3873900" cy="121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190167" y="2562000"/>
            <a:ext cx="3873900" cy="121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2760050" y="1070050"/>
            <a:ext cx="121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Polycomb repressing complexes</a:t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2760050" y="2822650"/>
            <a:ext cx="12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complexes</a:t>
            </a:r>
            <a:endParaRPr/>
          </a:p>
        </p:txBody>
      </p:sp>
      <p:grpSp>
        <p:nvGrpSpPr>
          <p:cNvPr id="215" name="Google Shape;215;p24"/>
          <p:cNvGrpSpPr/>
          <p:nvPr/>
        </p:nvGrpSpPr>
        <p:grpSpPr>
          <a:xfrm>
            <a:off x="3009349" y="1216132"/>
            <a:ext cx="4314598" cy="2201906"/>
            <a:chOff x="2399752" y="835113"/>
            <a:chExt cx="4314598" cy="2662200"/>
          </a:xfrm>
        </p:grpSpPr>
        <p:sp>
          <p:nvSpPr>
            <p:cNvPr id="216" name="Google Shape;216;p24"/>
            <p:cNvSpPr/>
            <p:nvPr/>
          </p:nvSpPr>
          <p:spPr>
            <a:xfrm rot="-2700000">
              <a:off x="2789622" y="1224983"/>
              <a:ext cx="1882460" cy="1882460"/>
            </a:xfrm>
            <a:prstGeom prst="leftUpArrow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4663550" y="1756442"/>
              <a:ext cx="20508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Direct and constant competition</a:t>
              </a:r>
              <a:endParaRPr/>
            </a:p>
          </p:txBody>
        </p:sp>
      </p:grpSp>
      <p:sp>
        <p:nvSpPr>
          <p:cNvPr id="218" name="Google Shape;218;p24"/>
          <p:cNvSpPr txBox="1"/>
          <p:nvPr>
            <p:ph type="title"/>
          </p:nvPr>
        </p:nvSpPr>
        <p:spPr>
          <a:xfrm>
            <a:off x="5119250" y="64025"/>
            <a:ext cx="39387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The conserved competition between Polycomb (repressive) and Trithorax (activating) protein groups regulates a very large variety of phenomena</a:t>
            </a:r>
            <a:endParaRPr sz="1820"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190175" y="3933600"/>
            <a:ext cx="7307700" cy="993850"/>
            <a:chOff x="190175" y="3933600"/>
            <a:chExt cx="7307700" cy="993850"/>
          </a:xfrm>
        </p:grpSpPr>
        <p:sp>
          <p:nvSpPr>
            <p:cNvPr id="220" name="Google Shape;220;p24"/>
            <p:cNvSpPr/>
            <p:nvPr/>
          </p:nvSpPr>
          <p:spPr>
            <a:xfrm>
              <a:off x="190175" y="3933600"/>
              <a:ext cx="3873900" cy="990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2760050" y="3965650"/>
              <a:ext cx="1217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Nucleosome remodeling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complexes</a:t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976400" y="3965650"/>
              <a:ext cx="907200" cy="961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5107175" y="4221550"/>
              <a:ext cx="23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Prior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Inhibition of SWI/SNF activity instantly impairs accessibility at dependent TF-binding sites</a:t>
            </a:r>
            <a:endParaRPr sz="2220"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36914" l="0" r="0" t="21359"/>
          <a:stretch/>
        </p:blipFill>
        <p:spPr>
          <a:xfrm>
            <a:off x="726925" y="829025"/>
            <a:ext cx="7143299" cy="42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7923175" y="4441225"/>
            <a:ext cx="117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(Adapted from </a:t>
            </a:r>
            <a:r>
              <a:rPr lang="en-GB" sz="1100">
                <a:solidFill>
                  <a:srgbClr val="999999"/>
                </a:solidFill>
              </a:rPr>
              <a:t>Iurlaro et al., Nat Gen 2021)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6"/>
          <p:cNvGrpSpPr/>
          <p:nvPr/>
        </p:nvGrpSpPr>
        <p:grpSpPr>
          <a:xfrm>
            <a:off x="188075" y="2073375"/>
            <a:ext cx="8696400" cy="2278800"/>
            <a:chOff x="340475" y="1844775"/>
            <a:chExt cx="8696400" cy="2278800"/>
          </a:xfrm>
        </p:grpSpPr>
        <p:sp>
          <p:nvSpPr>
            <p:cNvPr id="236" name="Google Shape;236;p26"/>
            <p:cNvSpPr/>
            <p:nvPr/>
          </p:nvSpPr>
          <p:spPr>
            <a:xfrm>
              <a:off x="340475" y="1844775"/>
              <a:ext cx="8696400" cy="2278800"/>
            </a:xfrm>
            <a:prstGeom prst="rect">
              <a:avLst/>
            </a:prstGeom>
            <a:gradFill>
              <a:gsLst>
                <a:gs pos="0">
                  <a:srgbClr val="CC4125"/>
                </a:gs>
                <a:gs pos="100000">
                  <a:srgbClr val="6AA84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37" name="Google Shape;237;p26"/>
            <p:cNvSpPr txBox="1"/>
            <p:nvPr/>
          </p:nvSpPr>
          <p:spPr>
            <a:xfrm>
              <a:off x="355600" y="1999575"/>
              <a:ext cx="17946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Heterochromatin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(stable repression)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low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7242250" y="1999575"/>
              <a:ext cx="17946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Active elements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high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RNApol2 binding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H3K4 methylation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H3K27 acetylation</a:t>
              </a:r>
              <a:endParaRPr/>
            </a:p>
          </p:txBody>
        </p:sp>
        <p:sp>
          <p:nvSpPr>
            <p:cNvPr id="239" name="Google Shape;239;p26"/>
            <p:cNvSpPr txBox="1"/>
            <p:nvPr/>
          </p:nvSpPr>
          <p:spPr>
            <a:xfrm>
              <a:off x="3203650" y="1999575"/>
              <a:ext cx="1794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Poised/silenced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Low accessibility</a:t>
              </a: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1106800" y="4367725"/>
            <a:ext cx="7295674" cy="757425"/>
            <a:chOff x="1259200" y="4139125"/>
            <a:chExt cx="7295674" cy="757425"/>
          </a:xfrm>
        </p:grpSpPr>
        <p:sp>
          <p:nvSpPr>
            <p:cNvPr id="241" name="Google Shape;241;p26"/>
            <p:cNvSpPr/>
            <p:nvPr/>
          </p:nvSpPr>
          <p:spPr>
            <a:xfrm>
              <a:off x="1259200" y="4139125"/>
              <a:ext cx="67764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5052974" y="4367725"/>
              <a:ext cx="35019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 txBox="1"/>
            <p:nvPr/>
          </p:nvSpPr>
          <p:spPr>
            <a:xfrm>
              <a:off x="2075225" y="4240729"/>
              <a:ext cx="222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Fate transitions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(e.g. differentiation)</a:t>
              </a:r>
              <a:endParaRPr/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5678242" y="4496350"/>
              <a:ext cx="222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Transient responses</a:t>
              </a:r>
              <a:endParaRPr/>
            </a:p>
          </p:txBody>
        </p:sp>
      </p:grpSp>
      <p:sp>
        <p:nvSpPr>
          <p:cNvPr id="245" name="Google Shape;245;p26"/>
          <p:cNvSpPr txBox="1"/>
          <p:nvPr/>
        </p:nvSpPr>
        <p:spPr>
          <a:xfrm>
            <a:off x="676625" y="3760600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H3K9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614275" y="3730550"/>
            <a:ext cx="16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DNA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188075" y="3730550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HP1 binding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1636400" y="1529400"/>
            <a:ext cx="13944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Pioneer factors</a:t>
            </a:r>
            <a:endParaRPr sz="1200"/>
          </a:p>
        </p:txBody>
      </p:sp>
      <p:sp>
        <p:nvSpPr>
          <p:cNvPr id="249" name="Google Shape;249;p26"/>
          <p:cNvSpPr/>
          <p:nvPr/>
        </p:nvSpPr>
        <p:spPr>
          <a:xfrm flipH="1">
            <a:off x="1959100" y="1076625"/>
            <a:ext cx="19725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NuRD &amp; such</a:t>
            </a:r>
            <a:endParaRPr sz="1200"/>
          </a:p>
        </p:txBody>
      </p:sp>
      <p:cxnSp>
        <p:nvCxnSpPr>
          <p:cNvPr id="250" name="Google Shape;250;p26"/>
          <p:cNvCxnSpPr/>
          <p:nvPr/>
        </p:nvCxnSpPr>
        <p:spPr>
          <a:xfrm>
            <a:off x="5165300" y="2563250"/>
            <a:ext cx="1610700" cy="70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6"/>
          <p:cNvSpPr/>
          <p:nvPr/>
        </p:nvSpPr>
        <p:spPr>
          <a:xfrm>
            <a:off x="5684208" y="2919629"/>
            <a:ext cx="551100" cy="400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1771126" y="162675"/>
            <a:ext cx="2545800" cy="768775"/>
            <a:chOff x="1847326" y="162675"/>
            <a:chExt cx="2545800" cy="768775"/>
          </a:xfrm>
        </p:grpSpPr>
        <p:sp>
          <p:nvSpPr>
            <p:cNvPr id="253" name="Google Shape;253;p26"/>
            <p:cNvSpPr/>
            <p:nvPr/>
          </p:nvSpPr>
          <p:spPr>
            <a:xfrm rot="5400000">
              <a:off x="2979676" y="-482000"/>
              <a:ext cx="281100" cy="2545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 txBox="1"/>
            <p:nvPr/>
          </p:nvSpPr>
          <p:spPr>
            <a:xfrm>
              <a:off x="2155750" y="162675"/>
              <a:ext cx="1902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ATP-dependent chromatin remodeling</a:t>
              </a:r>
              <a:endParaRPr sz="1100"/>
            </a:p>
          </p:txBody>
        </p:sp>
      </p:grpSp>
      <p:grpSp>
        <p:nvGrpSpPr>
          <p:cNvPr id="255" name="Google Shape;255;p26"/>
          <p:cNvGrpSpPr/>
          <p:nvPr/>
        </p:nvGrpSpPr>
        <p:grpSpPr>
          <a:xfrm>
            <a:off x="3030800" y="672300"/>
            <a:ext cx="4642201" cy="1556050"/>
            <a:chOff x="3107000" y="672300"/>
            <a:chExt cx="4642201" cy="1556050"/>
          </a:xfrm>
        </p:grpSpPr>
        <p:sp>
          <p:nvSpPr>
            <p:cNvPr id="256" name="Google Shape;256;p26"/>
            <p:cNvSpPr/>
            <p:nvPr/>
          </p:nvSpPr>
          <p:spPr>
            <a:xfrm flipH="1">
              <a:off x="4326500" y="689050"/>
              <a:ext cx="3164400" cy="92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107000" y="1298650"/>
              <a:ext cx="4383900" cy="92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183200" y="1529400"/>
              <a:ext cx="2096400" cy="47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SWI/SNF/BAF complexes</a:t>
              </a:r>
              <a:endParaRPr sz="1200"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5551800" y="1529400"/>
              <a:ext cx="1807800" cy="47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 COMPASS</a:t>
              </a:r>
              <a:endParaRPr sz="1200"/>
            </a:p>
          </p:txBody>
        </p:sp>
        <p:sp>
          <p:nvSpPr>
            <p:cNvPr id="260" name="Google Shape;260;p26"/>
            <p:cNvSpPr txBox="1"/>
            <p:nvPr/>
          </p:nvSpPr>
          <p:spPr>
            <a:xfrm>
              <a:off x="4224495" y="1358099"/>
              <a:ext cx="257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6AA84F"/>
                  </a:solidFill>
                </a:rPr>
                <a:t>Trithorax complexes</a:t>
              </a:r>
              <a:endParaRPr b="1">
                <a:solidFill>
                  <a:srgbClr val="6AA84F"/>
                </a:solidFill>
              </a:endParaRPr>
            </a:p>
          </p:txBody>
        </p:sp>
        <p:sp>
          <p:nvSpPr>
            <p:cNvPr id="261" name="Google Shape;261;p26"/>
            <p:cNvSpPr txBox="1"/>
            <p:nvPr/>
          </p:nvSpPr>
          <p:spPr>
            <a:xfrm>
              <a:off x="4681701" y="672300"/>
              <a:ext cx="306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C27BA0"/>
                  </a:solidFill>
                </a:rPr>
                <a:t>Polycomb-repressing complexes</a:t>
              </a:r>
              <a:endParaRPr b="1">
                <a:solidFill>
                  <a:srgbClr val="C27BA0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 flipH="1">
              <a:off x="4711350" y="918850"/>
              <a:ext cx="751800" cy="47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PRC1</a:t>
              </a:r>
              <a:endParaRPr sz="1200"/>
            </a:p>
          </p:txBody>
        </p:sp>
        <p:sp>
          <p:nvSpPr>
            <p:cNvPr id="263" name="Google Shape;263;p26"/>
            <p:cNvSpPr/>
            <p:nvPr/>
          </p:nvSpPr>
          <p:spPr>
            <a:xfrm flipH="1">
              <a:off x="6196976" y="918818"/>
              <a:ext cx="751800" cy="47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PRC2</a:t>
              </a:r>
              <a:endParaRPr sz="1200"/>
            </a:p>
          </p:txBody>
        </p:sp>
      </p:grp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675" y="-2625"/>
            <a:ext cx="2691325" cy="4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2446850" y="331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H3K27 methylation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6" name="Google Shape;266;p26"/>
          <p:cNvGrpSpPr/>
          <p:nvPr/>
        </p:nvGrpSpPr>
        <p:grpSpPr>
          <a:xfrm>
            <a:off x="2911625" y="989924"/>
            <a:ext cx="4697576" cy="959575"/>
            <a:chOff x="2911625" y="989924"/>
            <a:chExt cx="4697576" cy="959575"/>
          </a:xfrm>
        </p:grpSpPr>
        <p:sp>
          <p:nvSpPr>
            <p:cNvPr id="267" name="Google Shape;267;p26"/>
            <p:cNvSpPr/>
            <p:nvPr/>
          </p:nvSpPr>
          <p:spPr>
            <a:xfrm>
              <a:off x="2911625" y="1682348"/>
              <a:ext cx="191700" cy="1917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041402" y="1066137"/>
              <a:ext cx="191700" cy="1917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5717802" y="1066137"/>
              <a:ext cx="191700" cy="1917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7248426" y="989924"/>
              <a:ext cx="342600" cy="3426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133001" y="1606899"/>
              <a:ext cx="342600" cy="3426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266601" y="1606899"/>
              <a:ext cx="342600" cy="342600"/>
            </a:xfrm>
            <a:prstGeom prst="diamond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6"/>
          <p:cNvSpPr/>
          <p:nvPr/>
        </p:nvSpPr>
        <p:spPr>
          <a:xfrm>
            <a:off x="7837800" y="1529400"/>
            <a:ext cx="9393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Mediator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epigenomic signals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311700" y="958325"/>
            <a:ext cx="8520600" cy="3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Download and decompress the following archive: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https://ethz-ins.org/content/w10.assignment.zip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contains the bigwig files and peaks (bed) files for three TFs of the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CREB family</a:t>
            </a:r>
            <a:r>
              <a:rPr lang="en-GB"/>
              <a:t> (all restricted to chr1; aligned against the hg38 genome)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clustering and visualization to illustrate the relationship between the binding of the different proteins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enrichment analysis (either GO or motif) on at least one of the clusters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a paragraph </a:t>
            </a:r>
            <a:r>
              <a:rPr lang="en-GB"/>
              <a:t>describing</a:t>
            </a:r>
            <a:r>
              <a:rPr lang="en-GB"/>
              <a:t> your results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-GB" sz="1500"/>
              <a:t>Save your assignment in a R markdown named </a:t>
            </a:r>
            <a:r>
              <a:rPr lang="en-GB" sz="1500">
                <a:latin typeface="Roboto Mono"/>
                <a:ea typeface="Roboto Mono"/>
                <a:cs typeface="Roboto Mono"/>
                <a:sym typeface="Roboto Mono"/>
              </a:rPr>
              <a:t>assignment.Rmd</a:t>
            </a:r>
            <a:r>
              <a:rPr lang="en-GB" sz="1500"/>
              <a:t>, render it, and push the html file to this folder in your github repository</a:t>
            </a:r>
            <a:endParaRPr sz="1500"/>
          </a:p>
        </p:txBody>
      </p:sp>
      <p:sp>
        <p:nvSpPr>
          <p:cNvPr id="284" name="Google Shape;284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2834850" y="266400"/>
            <a:ext cx="60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Simply plotting the regions, the signals seem very similar… but are they?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201275" y="30393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75325" y="3778000"/>
            <a:ext cx="6026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peaks &lt;- list.files(pattern="bed$")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# we first import the peaks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peaks &lt;- lapply(peaks, rtracklayer::import.bed)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# we'll focus on the high-quality peaks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peaks &lt;- lapply(peaks, FUN=function(x) x[x$score&gt;800])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# we get the union of non-redundant regions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regions &lt;- reduce(unlist(GRangesList(peaks)))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11725" y="3154600"/>
            <a:ext cx="32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Tip: focus on high-confidence peaks to define the universe of regions, e.g.:</a:t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975" y="636725"/>
            <a:ext cx="4821775" cy="34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 for today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239871" y="1152475"/>
            <a:ext cx="65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Theory: from repression to activation and back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Clustering on genomic signals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Region-based GO enrichment analysis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025" y="1759425"/>
            <a:ext cx="2691325" cy="4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202" cy="399685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206925" y="4742650"/>
            <a:ext cx="28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(Klemm, Shipony and Greenleaf, 2019)</a:t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There are degrees of accessibility (activation/repression)</a:t>
            </a:r>
            <a:endParaRPr sz="23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76608" l="0" r="0" t="0"/>
          <a:stretch/>
        </p:blipFill>
        <p:spPr>
          <a:xfrm>
            <a:off x="152400" y="762000"/>
            <a:ext cx="8839202" cy="9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There are degrees of accessibility (activation/repression)</a:t>
            </a:r>
            <a:endParaRPr sz="2320"/>
          </a:p>
        </p:txBody>
      </p:sp>
      <p:grpSp>
        <p:nvGrpSpPr>
          <p:cNvPr id="80" name="Google Shape;80;p17"/>
          <p:cNvGrpSpPr/>
          <p:nvPr/>
        </p:nvGrpSpPr>
        <p:grpSpPr>
          <a:xfrm>
            <a:off x="340475" y="1844775"/>
            <a:ext cx="8696400" cy="2278800"/>
            <a:chOff x="340475" y="1844775"/>
            <a:chExt cx="8696400" cy="2278800"/>
          </a:xfrm>
        </p:grpSpPr>
        <p:sp>
          <p:nvSpPr>
            <p:cNvPr id="81" name="Google Shape;81;p17"/>
            <p:cNvSpPr/>
            <p:nvPr/>
          </p:nvSpPr>
          <p:spPr>
            <a:xfrm>
              <a:off x="340475" y="1844775"/>
              <a:ext cx="8696400" cy="2278800"/>
            </a:xfrm>
            <a:prstGeom prst="rect">
              <a:avLst/>
            </a:prstGeom>
            <a:gradFill>
              <a:gsLst>
                <a:gs pos="0">
                  <a:srgbClr val="CC4125"/>
                </a:gs>
                <a:gs pos="100000">
                  <a:srgbClr val="6AA84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355600" y="1999575"/>
              <a:ext cx="17946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Heterochromatin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(stable repression)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low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 txBox="1"/>
            <p:nvPr/>
          </p:nvSpPr>
          <p:spPr>
            <a:xfrm>
              <a:off x="7242250" y="1999575"/>
              <a:ext cx="17946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Active elements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high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RNApol2 binding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H3K4 methylation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H3K27 acetylation</a:t>
              </a:r>
              <a:endParaRPr/>
            </a:p>
          </p:txBody>
        </p:sp>
        <p:sp>
          <p:nvSpPr>
            <p:cNvPr id="84" name="Google Shape;84;p17"/>
            <p:cNvSpPr txBox="1"/>
            <p:nvPr/>
          </p:nvSpPr>
          <p:spPr>
            <a:xfrm>
              <a:off x="3279850" y="1999575"/>
              <a:ext cx="17946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Poised/silenced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Low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H3K27 methylation</a:t>
              </a:r>
              <a:endParaRPr/>
            </a:p>
          </p:txBody>
        </p:sp>
      </p:grpSp>
      <p:grpSp>
        <p:nvGrpSpPr>
          <p:cNvPr id="85" name="Google Shape;85;p17"/>
          <p:cNvGrpSpPr/>
          <p:nvPr/>
        </p:nvGrpSpPr>
        <p:grpSpPr>
          <a:xfrm>
            <a:off x="1259200" y="4139125"/>
            <a:ext cx="7295674" cy="757425"/>
            <a:chOff x="1259200" y="4139125"/>
            <a:chExt cx="7295674" cy="757425"/>
          </a:xfrm>
        </p:grpSpPr>
        <p:sp>
          <p:nvSpPr>
            <p:cNvPr id="86" name="Google Shape;86;p17"/>
            <p:cNvSpPr/>
            <p:nvPr/>
          </p:nvSpPr>
          <p:spPr>
            <a:xfrm>
              <a:off x="1259200" y="4139125"/>
              <a:ext cx="67764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052974" y="4367725"/>
              <a:ext cx="35019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 txBox="1"/>
            <p:nvPr/>
          </p:nvSpPr>
          <p:spPr>
            <a:xfrm>
              <a:off x="2075225" y="4240729"/>
              <a:ext cx="222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Fate transitions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(e.g. differentiation)</a:t>
              </a:r>
              <a:endParaRPr/>
            </a:p>
          </p:txBody>
        </p:sp>
        <p:sp>
          <p:nvSpPr>
            <p:cNvPr id="89" name="Google Shape;89;p17"/>
            <p:cNvSpPr txBox="1"/>
            <p:nvPr/>
          </p:nvSpPr>
          <p:spPr>
            <a:xfrm>
              <a:off x="5678242" y="4496350"/>
              <a:ext cx="222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Transient responses</a:t>
              </a:r>
              <a:endParaRPr/>
            </a:p>
          </p:txBody>
        </p:sp>
      </p:grpSp>
      <p:sp>
        <p:nvSpPr>
          <p:cNvPr id="90" name="Google Shape;90;p17"/>
          <p:cNvSpPr/>
          <p:nvPr/>
        </p:nvSpPr>
        <p:spPr>
          <a:xfrm>
            <a:off x="2351925" y="2030925"/>
            <a:ext cx="772800" cy="38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829025" y="3532000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H3K9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766675" y="3501950"/>
            <a:ext cx="16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DNA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40475" y="3501950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HP1 binding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2025"/>
            <a:ext cx="2479125" cy="33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6050" y="40835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(Adapted from Krebs, Goldstein and Kilpatrick, Genes XII, 2018)</a:t>
            </a:r>
            <a:endParaRPr sz="1000">
              <a:solidFill>
                <a:srgbClr val="999999"/>
              </a:solidFill>
            </a:endParaRPr>
          </a:p>
        </p:txBody>
      </p:sp>
      <p:grpSp>
        <p:nvGrpSpPr>
          <p:cNvPr id="100" name="Google Shape;100;p18"/>
          <p:cNvGrpSpPr/>
          <p:nvPr/>
        </p:nvGrpSpPr>
        <p:grpSpPr>
          <a:xfrm>
            <a:off x="2399752" y="835113"/>
            <a:ext cx="4314598" cy="2662200"/>
            <a:chOff x="2399752" y="835113"/>
            <a:chExt cx="4314598" cy="2662200"/>
          </a:xfrm>
        </p:grpSpPr>
        <p:sp>
          <p:nvSpPr>
            <p:cNvPr id="101" name="Google Shape;101;p18"/>
            <p:cNvSpPr/>
            <p:nvPr/>
          </p:nvSpPr>
          <p:spPr>
            <a:xfrm rot="-2700000">
              <a:off x="2789622" y="1224983"/>
              <a:ext cx="1882460" cy="1882460"/>
            </a:xfrm>
            <a:prstGeom prst="leftUpArrow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4663550" y="1940700"/>
              <a:ext cx="2050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Mutually exclusive…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So how can it change?</a:t>
              </a:r>
              <a:endParaRPr/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3874250" y="76200"/>
            <a:ext cx="5257150" cy="5140325"/>
            <a:chOff x="3874250" y="76200"/>
            <a:chExt cx="5257150" cy="5140325"/>
          </a:xfrm>
        </p:grpSpPr>
        <p:pic>
          <p:nvPicPr>
            <p:cNvPr id="104" name="Google Shape;10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4250" y="76200"/>
              <a:ext cx="4569634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8"/>
            <p:cNvSpPr txBox="1"/>
            <p:nvPr/>
          </p:nvSpPr>
          <p:spPr>
            <a:xfrm>
              <a:off x="6131400" y="4877825"/>
              <a:ext cx="300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9999"/>
                  </a:solidFill>
                </a:rPr>
                <a:t>(</a:t>
              </a:r>
              <a:r>
                <a:rPr lang="en-GB" sz="1000">
                  <a:solidFill>
                    <a:srgbClr val="999999"/>
                  </a:solidFill>
                </a:rPr>
                <a:t>Mayran and Drouin, J Biol Chem 2018</a:t>
              </a:r>
              <a:r>
                <a:rPr lang="en-GB" sz="1000">
                  <a:solidFill>
                    <a:srgbClr val="999999"/>
                  </a:solidFill>
                </a:rPr>
                <a:t>)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  <p:sp>
        <p:nvSpPr>
          <p:cNvPr id="106" name="Google Shape;106;p18"/>
          <p:cNvSpPr txBox="1"/>
          <p:nvPr/>
        </p:nvSpPr>
        <p:spPr>
          <a:xfrm>
            <a:off x="108075" y="37300"/>
            <a:ext cx="28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Opening chromatin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35500" y="161875"/>
            <a:ext cx="41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Whereas most TFs cannot bind their target DNA when it’s wrapped around nucleosomes, </a:t>
            </a:r>
            <a:r>
              <a:rPr b="1" lang="en-GB">
                <a:solidFill>
                  <a:schemeClr val="dk1"/>
                </a:solidFill>
              </a:rPr>
              <a:t>pioneer factors</a:t>
            </a:r>
            <a:r>
              <a:rPr lang="en-GB"/>
              <a:t> can, and can even bind in heterochromatin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Their binding is typically (but not always) independent of (and prior to) other factors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38" y="0"/>
            <a:ext cx="4260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572000" y="4561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(Adapted from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Mayran and Drouin, J Biol Chem 2018)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782775" y="1994175"/>
            <a:ext cx="4009800" cy="23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4782775" y="2451375"/>
            <a:ext cx="4009800" cy="23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4782775" y="4634154"/>
            <a:ext cx="4009800" cy="23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782775" y="4889775"/>
            <a:ext cx="4009800" cy="23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4782775" y="3822975"/>
            <a:ext cx="4009800" cy="23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83100" y="-12175"/>
            <a:ext cx="44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Heterochromatin formation</a:t>
            </a: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5150459" y="350729"/>
            <a:ext cx="3782353" cy="4248303"/>
            <a:chOff x="5057325" y="133575"/>
            <a:chExt cx="4292275" cy="4705175"/>
          </a:xfrm>
        </p:grpSpPr>
        <p:pic>
          <p:nvPicPr>
            <p:cNvPr id="125" name="Google Shape;1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24000" y="600475"/>
              <a:ext cx="3238500" cy="79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3988" y="2006225"/>
              <a:ext cx="32385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57325" y="3895775"/>
              <a:ext cx="3371850" cy="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0"/>
            <p:cNvSpPr txBox="1"/>
            <p:nvPr/>
          </p:nvSpPr>
          <p:spPr>
            <a:xfrm>
              <a:off x="7161100" y="133575"/>
              <a:ext cx="21885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Rap1 binds to DNA</a:t>
              </a:r>
              <a:endParaRPr sz="1200"/>
            </a:p>
          </p:txBody>
        </p:sp>
        <p:sp>
          <p:nvSpPr>
            <p:cNvPr id="129" name="Google Shape;129;p20"/>
            <p:cNvSpPr txBox="1"/>
            <p:nvPr/>
          </p:nvSpPr>
          <p:spPr>
            <a:xfrm>
              <a:off x="7161100" y="1428975"/>
              <a:ext cx="21885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Sir2/3/4 bind and deacetylate histones</a:t>
              </a:r>
              <a:endParaRPr sz="1200"/>
            </a:p>
          </p:txBody>
        </p:sp>
        <p:sp>
          <p:nvSpPr>
            <p:cNvPr id="130" name="Google Shape;130;p20"/>
            <p:cNvSpPr txBox="1"/>
            <p:nvPr/>
          </p:nvSpPr>
          <p:spPr>
            <a:xfrm>
              <a:off x="7161100" y="2952975"/>
              <a:ext cx="21885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Sir3/4 polymerize (and attach to the nuclear matrix)</a:t>
              </a:r>
              <a:endParaRPr sz="1200"/>
            </a:p>
          </p:txBody>
        </p:sp>
        <p:cxnSp>
          <p:nvCxnSpPr>
            <p:cNvPr id="131" name="Google Shape;131;p20"/>
            <p:cNvCxnSpPr>
              <a:stCxn id="125" idx="2"/>
              <a:endCxn id="126" idx="0"/>
            </p:cNvCxnSpPr>
            <p:nvPr/>
          </p:nvCxnSpPr>
          <p:spPr>
            <a:xfrm>
              <a:off x="6743250" y="1391050"/>
              <a:ext cx="0" cy="6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2" name="Google Shape;132;p20"/>
            <p:cNvCxnSpPr>
              <a:stCxn id="126" idx="2"/>
              <a:endCxn id="127" idx="0"/>
            </p:cNvCxnSpPr>
            <p:nvPr/>
          </p:nvCxnSpPr>
          <p:spPr>
            <a:xfrm>
              <a:off x="6743238" y="2863475"/>
              <a:ext cx="0" cy="103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956025"/>
            <a:ext cx="4028400" cy="37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2648725" y="1990925"/>
            <a:ext cx="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2648725" y="3210125"/>
            <a:ext cx="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 txBox="1"/>
          <p:nvPr/>
        </p:nvSpPr>
        <p:spPr>
          <a:xfrm>
            <a:off x="4234850" y="4864483"/>
            <a:ext cx="488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(Adapted from Krebs, Goldstein and Kilpatrick, Genes XII, 2018)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474525" y="160325"/>
            <a:ext cx="9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 yeast: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109200" y="691025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 mammals:</a:t>
            </a:r>
            <a:endParaRPr b="1"/>
          </a:p>
        </p:txBody>
      </p:sp>
      <p:sp>
        <p:nvSpPr>
          <p:cNvPr id="139" name="Google Shape;139;p20"/>
          <p:cNvSpPr txBox="1"/>
          <p:nvPr/>
        </p:nvSpPr>
        <p:spPr>
          <a:xfrm>
            <a:off x="3507350" y="2313325"/>
            <a:ext cx="5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SIN3</a:t>
            </a:r>
            <a:endParaRPr b="1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Opening and closing chromatin</a:t>
            </a:r>
            <a:endParaRPr sz="2320"/>
          </a:p>
        </p:txBody>
      </p:sp>
      <p:grpSp>
        <p:nvGrpSpPr>
          <p:cNvPr id="145" name="Google Shape;145;p21"/>
          <p:cNvGrpSpPr/>
          <p:nvPr/>
        </p:nvGrpSpPr>
        <p:grpSpPr>
          <a:xfrm>
            <a:off x="340475" y="1844775"/>
            <a:ext cx="8696400" cy="2278800"/>
            <a:chOff x="340475" y="1844775"/>
            <a:chExt cx="8696400" cy="2278800"/>
          </a:xfrm>
        </p:grpSpPr>
        <p:sp>
          <p:nvSpPr>
            <p:cNvPr id="146" name="Google Shape;146;p21"/>
            <p:cNvSpPr/>
            <p:nvPr/>
          </p:nvSpPr>
          <p:spPr>
            <a:xfrm>
              <a:off x="340475" y="1844775"/>
              <a:ext cx="8696400" cy="2278800"/>
            </a:xfrm>
            <a:prstGeom prst="rect">
              <a:avLst/>
            </a:prstGeom>
            <a:gradFill>
              <a:gsLst>
                <a:gs pos="0">
                  <a:srgbClr val="CC4125"/>
                </a:gs>
                <a:gs pos="100000">
                  <a:srgbClr val="6AA84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7" name="Google Shape;147;p21"/>
            <p:cNvSpPr txBox="1"/>
            <p:nvPr/>
          </p:nvSpPr>
          <p:spPr>
            <a:xfrm>
              <a:off x="355600" y="1999575"/>
              <a:ext cx="17946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Heterochromatin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(stable repression)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low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7242250" y="1999575"/>
              <a:ext cx="17946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Active elements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Very high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RNApol2 binding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H3K4 methylation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H3K27 acetylation</a:t>
              </a:r>
              <a:endParaRPr/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3279850" y="1999575"/>
              <a:ext cx="17946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Poised/silenced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Low accessibility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H3K27 methylation</a:t>
              </a:r>
              <a:endParaRPr/>
            </a:p>
          </p:txBody>
        </p:sp>
      </p:grpSp>
      <p:grpSp>
        <p:nvGrpSpPr>
          <p:cNvPr id="150" name="Google Shape;150;p21"/>
          <p:cNvGrpSpPr/>
          <p:nvPr/>
        </p:nvGrpSpPr>
        <p:grpSpPr>
          <a:xfrm>
            <a:off x="1259200" y="4139125"/>
            <a:ext cx="7295674" cy="757425"/>
            <a:chOff x="1259200" y="4139125"/>
            <a:chExt cx="7295674" cy="757425"/>
          </a:xfrm>
        </p:grpSpPr>
        <p:sp>
          <p:nvSpPr>
            <p:cNvPr id="151" name="Google Shape;151;p21"/>
            <p:cNvSpPr/>
            <p:nvPr/>
          </p:nvSpPr>
          <p:spPr>
            <a:xfrm>
              <a:off x="1259200" y="4139125"/>
              <a:ext cx="67764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5052974" y="4367725"/>
              <a:ext cx="3501900" cy="216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2075225" y="4240729"/>
              <a:ext cx="222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Fate transitions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(e.g. differentiation)</a:t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5678242" y="4496350"/>
              <a:ext cx="222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Transient responses</a:t>
              </a:r>
              <a:endParaRPr/>
            </a:p>
          </p:txBody>
        </p:sp>
      </p:grpSp>
      <p:sp>
        <p:nvSpPr>
          <p:cNvPr id="155" name="Google Shape;155;p21"/>
          <p:cNvSpPr/>
          <p:nvPr/>
        </p:nvSpPr>
        <p:spPr>
          <a:xfrm>
            <a:off x="5388025" y="1993125"/>
            <a:ext cx="1722000" cy="865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829025" y="3532000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H3K9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766675" y="3501950"/>
            <a:ext cx="16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DNA methylation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40475" y="3501950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HP1 binding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788800" y="1300800"/>
            <a:ext cx="13944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Pioneer factors</a:t>
            </a:r>
            <a:endParaRPr sz="1200"/>
          </a:p>
        </p:txBody>
      </p:sp>
      <p:sp>
        <p:nvSpPr>
          <p:cNvPr id="160" name="Google Shape;160;p21"/>
          <p:cNvSpPr/>
          <p:nvPr/>
        </p:nvSpPr>
        <p:spPr>
          <a:xfrm flipH="1">
            <a:off x="2111475" y="848025"/>
            <a:ext cx="30060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 NuRD   &amp;   de-Acetylation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5119250" y="1542675"/>
            <a:ext cx="4024800" cy="2214900"/>
          </a:xfrm>
          <a:prstGeom prst="rect">
            <a:avLst/>
          </a:prstGeom>
          <a:gradFill>
            <a:gsLst>
              <a:gs pos="0">
                <a:srgbClr val="CC4125"/>
              </a:gs>
              <a:gs pos="100000">
                <a:srgbClr val="6AA84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50"/>
            <a:ext cx="49436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-60475" y="48504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(Schuettengruber et al., 2017)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5119250" y="64025"/>
            <a:ext cx="39387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The conserved c</a:t>
            </a:r>
            <a:r>
              <a:rPr lang="en-GB" sz="1820"/>
              <a:t>ompetition between Polycomb (repressive) and Trithorax (activating) protein groups regulates a very large variety of </a:t>
            </a:r>
            <a:r>
              <a:rPr lang="en-GB" sz="1820"/>
              <a:t>phenomena</a:t>
            </a:r>
            <a:endParaRPr sz="1820"/>
          </a:p>
        </p:txBody>
      </p:sp>
      <p:sp>
        <p:nvSpPr>
          <p:cNvPr id="169" name="Google Shape;169;p22"/>
          <p:cNvSpPr txBox="1"/>
          <p:nvPr/>
        </p:nvSpPr>
        <p:spPr>
          <a:xfrm>
            <a:off x="5527475" y="1577150"/>
            <a:ext cx="182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Polycomb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(PRC1)       (PRC2)</a:t>
            </a:r>
            <a:endParaRPr b="1"/>
          </a:p>
        </p:txBody>
      </p:sp>
      <p:sp>
        <p:nvSpPr>
          <p:cNvPr id="170" name="Google Shape;170;p22"/>
          <p:cNvSpPr txBox="1"/>
          <p:nvPr/>
        </p:nvSpPr>
        <p:spPr>
          <a:xfrm>
            <a:off x="7913375" y="1577150"/>
            <a:ext cx="11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Trithorax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(Compass)</a:t>
            </a:r>
            <a:endParaRPr b="1"/>
          </a:p>
        </p:txBody>
      </p:sp>
      <p:sp>
        <p:nvSpPr>
          <p:cNvPr id="171" name="Google Shape;171;p22"/>
          <p:cNvSpPr txBox="1"/>
          <p:nvPr/>
        </p:nvSpPr>
        <p:spPr>
          <a:xfrm>
            <a:off x="5783300" y="2190400"/>
            <a:ext cx="13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H3K27me3</a:t>
            </a:r>
            <a:endParaRPr b="1"/>
          </a:p>
        </p:txBody>
      </p:sp>
      <p:sp>
        <p:nvSpPr>
          <p:cNvPr id="172" name="Google Shape;172;p22"/>
          <p:cNvSpPr txBox="1"/>
          <p:nvPr/>
        </p:nvSpPr>
        <p:spPr>
          <a:xfrm>
            <a:off x="7620718" y="2190400"/>
            <a:ext cx="13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H3K27ac</a:t>
            </a:r>
            <a:endParaRPr b="1"/>
          </a:p>
        </p:txBody>
      </p:sp>
      <p:sp>
        <p:nvSpPr>
          <p:cNvPr id="173" name="Google Shape;173;p22"/>
          <p:cNvSpPr txBox="1"/>
          <p:nvPr/>
        </p:nvSpPr>
        <p:spPr>
          <a:xfrm>
            <a:off x="7629337" y="2495200"/>
            <a:ext cx="13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H3K4me</a:t>
            </a:r>
            <a:endParaRPr b="1"/>
          </a:p>
        </p:txBody>
      </p:sp>
      <p:cxnSp>
        <p:nvCxnSpPr>
          <p:cNvPr id="174" name="Google Shape;174;p22"/>
          <p:cNvCxnSpPr>
            <a:stCxn id="169" idx="3"/>
            <a:endCxn id="170" idx="1"/>
          </p:cNvCxnSpPr>
          <p:nvPr/>
        </p:nvCxnSpPr>
        <p:spPr>
          <a:xfrm>
            <a:off x="7354475" y="1884950"/>
            <a:ext cx="55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5" name="Google Shape;175;p22"/>
          <p:cNvCxnSpPr/>
          <p:nvPr/>
        </p:nvCxnSpPr>
        <p:spPr>
          <a:xfrm rot="10800000">
            <a:off x="6250999" y="2001393"/>
            <a:ext cx="25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 rot="-5400000">
            <a:off x="5718175" y="3074400"/>
            <a:ext cx="9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Silenced</a:t>
            </a:r>
            <a:endParaRPr b="1"/>
          </a:p>
        </p:txBody>
      </p:sp>
      <p:sp>
        <p:nvSpPr>
          <p:cNvPr id="177" name="Google Shape;177;p22"/>
          <p:cNvSpPr txBox="1"/>
          <p:nvPr/>
        </p:nvSpPr>
        <p:spPr>
          <a:xfrm rot="-5400000">
            <a:off x="4749175" y="2880600"/>
            <a:ext cx="11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Stabl</a:t>
            </a:r>
            <a:r>
              <a:rPr b="1" lang="en-GB"/>
              <a:t>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repress</a:t>
            </a:r>
            <a:r>
              <a:rPr b="1" lang="en-GB"/>
              <a:t>ion</a:t>
            </a:r>
            <a:endParaRPr b="1"/>
          </a:p>
        </p:txBody>
      </p:sp>
      <p:sp>
        <p:nvSpPr>
          <p:cNvPr id="178" name="Google Shape;178;p22"/>
          <p:cNvSpPr txBox="1"/>
          <p:nvPr/>
        </p:nvSpPr>
        <p:spPr>
          <a:xfrm rot="-5400000">
            <a:off x="7013575" y="3074400"/>
            <a:ext cx="9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Bivalent</a:t>
            </a:r>
            <a:endParaRPr b="1"/>
          </a:p>
        </p:txBody>
      </p:sp>
      <p:sp>
        <p:nvSpPr>
          <p:cNvPr id="179" name="Google Shape;179;p22"/>
          <p:cNvSpPr txBox="1"/>
          <p:nvPr/>
        </p:nvSpPr>
        <p:spPr>
          <a:xfrm rot="-5400000">
            <a:off x="8461375" y="3074400"/>
            <a:ext cx="9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Active</a:t>
            </a:r>
            <a:endParaRPr b="1"/>
          </a:p>
        </p:txBody>
      </p:sp>
      <p:sp>
        <p:nvSpPr>
          <p:cNvPr id="180" name="Google Shape;180;p22"/>
          <p:cNvSpPr txBox="1"/>
          <p:nvPr/>
        </p:nvSpPr>
        <p:spPr>
          <a:xfrm>
            <a:off x="6941300" y="3816900"/>
            <a:ext cx="15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H3K27me3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 H3K4me3/1</a:t>
            </a:r>
            <a:endParaRPr/>
          </a:p>
        </p:txBody>
      </p:sp>
      <p:cxnSp>
        <p:nvCxnSpPr>
          <p:cNvPr id="181" name="Google Shape;181;p22"/>
          <p:cNvCxnSpPr>
            <a:stCxn id="180" idx="0"/>
          </p:cNvCxnSpPr>
          <p:nvPr/>
        </p:nvCxnSpPr>
        <p:spPr>
          <a:xfrm>
            <a:off x="7710350" y="38169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7508350" y="3744525"/>
            <a:ext cx="0" cy="13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22"/>
          <p:cNvGrpSpPr/>
          <p:nvPr/>
        </p:nvGrpSpPr>
        <p:grpSpPr>
          <a:xfrm>
            <a:off x="7171450" y="2188175"/>
            <a:ext cx="892779" cy="400200"/>
            <a:chOff x="7171450" y="2188175"/>
            <a:chExt cx="892779" cy="400200"/>
          </a:xfrm>
        </p:grpSpPr>
        <p:sp>
          <p:nvSpPr>
            <p:cNvPr id="184" name="Google Shape;184;p22"/>
            <p:cNvSpPr txBox="1"/>
            <p:nvPr/>
          </p:nvSpPr>
          <p:spPr>
            <a:xfrm>
              <a:off x="7171450" y="2188175"/>
              <a:ext cx="76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</a:rPr>
                <a:t>(</a:t>
              </a:r>
              <a:r>
                <a:rPr lang="en-GB">
                  <a:solidFill>
                    <a:srgbClr val="434343"/>
                  </a:solidFill>
                </a:rPr>
                <a:t>p300)</a:t>
              </a:r>
              <a:endParaRPr>
                <a:solidFill>
                  <a:srgbClr val="434343"/>
                </a:solidFill>
              </a:endParaRPr>
            </a:p>
          </p:txBody>
        </p:sp>
        <p:cxnSp>
          <p:nvCxnSpPr>
            <p:cNvPr id="185" name="Google Shape;185;p22"/>
            <p:cNvCxnSpPr/>
            <p:nvPr/>
          </p:nvCxnSpPr>
          <p:spPr>
            <a:xfrm>
              <a:off x="7812829" y="2382393"/>
              <a:ext cx="2514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6" name="Google Shape;186;p22"/>
          <p:cNvGrpSpPr/>
          <p:nvPr/>
        </p:nvGrpSpPr>
        <p:grpSpPr>
          <a:xfrm>
            <a:off x="2737262" y="2696163"/>
            <a:ext cx="1319263" cy="2447337"/>
            <a:chOff x="2737262" y="2696163"/>
            <a:chExt cx="1319263" cy="2447337"/>
          </a:xfrm>
        </p:grpSpPr>
        <p:grpSp>
          <p:nvGrpSpPr>
            <p:cNvPr id="187" name="Google Shape;187;p22"/>
            <p:cNvGrpSpPr/>
            <p:nvPr/>
          </p:nvGrpSpPr>
          <p:grpSpPr>
            <a:xfrm>
              <a:off x="3052871" y="2696163"/>
              <a:ext cx="654000" cy="422087"/>
              <a:chOff x="3052871" y="2696163"/>
              <a:chExt cx="654000" cy="422087"/>
            </a:xfrm>
          </p:grpSpPr>
          <p:cxnSp>
            <p:nvCxnSpPr>
              <p:cNvPr id="188" name="Google Shape;188;p22"/>
              <p:cNvCxnSpPr/>
              <p:nvPr/>
            </p:nvCxnSpPr>
            <p:spPr>
              <a:xfrm rot="10800000">
                <a:off x="3448025" y="2994050"/>
                <a:ext cx="124200" cy="124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" name="Google Shape;189;p22"/>
              <p:cNvSpPr txBox="1"/>
              <p:nvPr/>
            </p:nvSpPr>
            <p:spPr>
              <a:xfrm>
                <a:off x="3052871" y="2696163"/>
                <a:ext cx="65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H3K27</a:t>
                </a:r>
                <a:endParaRPr sz="7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methylation</a:t>
                </a:r>
                <a:endParaRPr sz="700"/>
              </a:p>
            </p:txBody>
          </p:sp>
        </p:grpSp>
        <p:grpSp>
          <p:nvGrpSpPr>
            <p:cNvPr id="190" name="Google Shape;190;p22"/>
            <p:cNvGrpSpPr/>
            <p:nvPr/>
          </p:nvGrpSpPr>
          <p:grpSpPr>
            <a:xfrm>
              <a:off x="2737262" y="3686763"/>
              <a:ext cx="824700" cy="400200"/>
              <a:chOff x="2737262" y="3686763"/>
              <a:chExt cx="824700" cy="400200"/>
            </a:xfrm>
          </p:grpSpPr>
          <p:sp>
            <p:nvSpPr>
              <p:cNvPr id="191" name="Google Shape;191;p22"/>
              <p:cNvSpPr txBox="1"/>
              <p:nvPr/>
            </p:nvSpPr>
            <p:spPr>
              <a:xfrm>
                <a:off x="2737262" y="3686763"/>
                <a:ext cx="65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H3K4</a:t>
                </a:r>
                <a:endParaRPr sz="700"/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methylation</a:t>
                </a:r>
                <a:endParaRPr sz="700"/>
              </a:p>
            </p:txBody>
          </p:sp>
          <p:cxnSp>
            <p:nvCxnSpPr>
              <p:cNvPr id="192" name="Google Shape;192;p22"/>
              <p:cNvCxnSpPr/>
              <p:nvPr/>
            </p:nvCxnSpPr>
            <p:spPr>
              <a:xfrm rot="10800000">
                <a:off x="3323762" y="3847888"/>
                <a:ext cx="238200" cy="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3" name="Google Shape;193;p22"/>
            <p:cNvGrpSpPr/>
            <p:nvPr/>
          </p:nvGrpSpPr>
          <p:grpSpPr>
            <a:xfrm>
              <a:off x="2931269" y="4450200"/>
              <a:ext cx="1125256" cy="693300"/>
              <a:chOff x="2931269" y="4450200"/>
              <a:chExt cx="1125256" cy="693300"/>
            </a:xfrm>
          </p:grpSpPr>
          <p:grpSp>
            <p:nvGrpSpPr>
              <p:cNvPr id="194" name="Google Shape;194;p22"/>
              <p:cNvGrpSpPr/>
              <p:nvPr/>
            </p:nvGrpSpPr>
            <p:grpSpPr>
              <a:xfrm>
                <a:off x="2931269" y="4710363"/>
                <a:ext cx="1101943" cy="433137"/>
                <a:chOff x="2931269" y="4710363"/>
                <a:chExt cx="1101943" cy="433137"/>
              </a:xfrm>
            </p:grpSpPr>
            <p:sp>
              <p:nvSpPr>
                <p:cNvPr id="195" name="Google Shape;195;p22"/>
                <p:cNvSpPr txBox="1"/>
                <p:nvPr/>
              </p:nvSpPr>
              <p:spPr>
                <a:xfrm>
                  <a:off x="2931269" y="4743300"/>
                  <a:ext cx="974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700"/>
                    <a:t>H3K27 de-methylation</a:t>
                  </a:r>
                  <a:endParaRPr sz="700"/>
                </a:p>
              </p:txBody>
            </p:sp>
            <p:cxnSp>
              <p:nvCxnSpPr>
                <p:cNvPr id="196" name="Google Shape;196;p22"/>
                <p:cNvCxnSpPr/>
                <p:nvPr/>
              </p:nvCxnSpPr>
              <p:spPr>
                <a:xfrm flipH="1">
                  <a:off x="3831612" y="4710363"/>
                  <a:ext cx="201600" cy="126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7" name="Google Shape;197;p22"/>
              <p:cNvSpPr txBox="1"/>
              <p:nvPr/>
            </p:nvSpPr>
            <p:spPr>
              <a:xfrm>
                <a:off x="3497625" y="4450200"/>
                <a:ext cx="558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chemeClr val="dk1"/>
                    </a:solidFill>
                  </a:rPr>
                  <a:t>(aka KDM6A)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